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ore0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metadata/core-properties" Target="docProps/core0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9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0080625" cy="7559675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1429" autoAdjust="0"/>
  </p:normalViewPr>
  <p:slideViewPr>
    <p:cSldViewPr>
      <p:cViewPr varScale="1">
        <p:scale>
          <a:sx n="70" d="100"/>
          <a:sy n="70" d="100"/>
        </p:scale>
        <p:origin x="-432" y="-90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GB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notes' format</a:t>
            </a:r>
          </a:p>
        </p:txBody>
      </p:sp>
      <p:sp>
        <p:nvSpPr>
          <p:cNvPr id="78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GB" sz="1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&lt;header&gt;</a:t>
            </a:r>
          </a:p>
        </p:txBody>
      </p:sp>
      <p:sp>
        <p:nvSpPr>
          <p:cNvPr id="79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GB" sz="1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&lt;date/time&gt;</a:t>
            </a:r>
          </a:p>
        </p:txBody>
      </p:sp>
      <p:sp>
        <p:nvSpPr>
          <p:cNvPr id="80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GB" sz="1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&lt;footer&gt;</a:t>
            </a:r>
          </a:p>
        </p:txBody>
      </p:sp>
      <p:sp>
        <p:nvSpPr>
          <p:cNvPr id="81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F7ECA9EB-0813-48AD-8898-FA9975BB0C5F}" type="slidenum">
              <a:rPr lang="en-GB" sz="1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en-GB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80150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 the 1500s, many people from Africa were brought to America as slaves, to work on the cotton-plantations and on the farms.</a:t>
            </a:r>
          </a:p>
          <a:p>
            <a:pPr marL="0" indent="0">
              <a:buClr>
                <a:srgbClr val="000000"/>
              </a:buClr>
              <a:buSzPct val="45000"/>
              <a:buFont typeface="Wingdings" charset="2"/>
              <a:buNone/>
            </a:pPr>
            <a:endParaRPr lang="en-GB" sz="2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Africans often use music, dancing and singing when they work, and they continued to sing and make music when they came to America. </a:t>
            </a:r>
          </a:p>
          <a:p>
            <a:pPr marL="0" indent="0">
              <a:buClr>
                <a:srgbClr val="000000"/>
              </a:buClr>
              <a:buSzPct val="45000"/>
              <a:buFont typeface="Wingdings" charset="2"/>
              <a:buNone/>
            </a:pPr>
            <a:endParaRPr lang="en-GB" sz="2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These songs, are called “work-songs”, “field hollers” and “shouts”. </a:t>
            </a:r>
          </a:p>
          <a:p>
            <a:pPr marL="0" indent="0">
              <a:buClr>
                <a:srgbClr val="000000"/>
              </a:buClr>
              <a:buSzPct val="45000"/>
              <a:buFont typeface="Wingdings" charset="2"/>
              <a:buNone/>
            </a:pPr>
            <a:endParaRPr lang="en-GB" sz="2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Africans were singing together, and the movements of the work followed the rhythm of the music, almost like a dance!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 the 1940s after the 2. world war, many African-</a:t>
            </a:r>
            <a:r>
              <a:rPr lang="en-GB" sz="200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american</a:t>
            </a: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blues musicians moved to the cities, where they started to play in groups and bands.</a:t>
            </a:r>
          </a:p>
          <a:p>
            <a:pPr marL="0" indent="0">
              <a:buClr>
                <a:srgbClr val="000000"/>
              </a:buClr>
              <a:buSzPct val="45000"/>
              <a:buFont typeface="Wingdings" charset="2"/>
              <a:buNone/>
            </a:pPr>
            <a:endParaRPr lang="en-GB" sz="2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They started to use new instruments, like the electric guitar, electric organ, drums, bass and horns. Electric slide guitar was popular.</a:t>
            </a:r>
          </a:p>
          <a:p>
            <a:pPr marL="0" indent="0">
              <a:buClr>
                <a:srgbClr val="000000"/>
              </a:buClr>
              <a:buSzPct val="45000"/>
              <a:buFont typeface="Wingdings" charset="2"/>
              <a:buNone/>
            </a:pPr>
            <a:endParaRPr lang="en-GB" sz="2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Chicago became the most important city of the electric Blues.</a:t>
            </a:r>
          </a:p>
          <a:p>
            <a:pPr marL="0" indent="0">
              <a:buClr>
                <a:srgbClr val="000000"/>
              </a:buClr>
              <a:buSzPct val="45000"/>
              <a:buFont typeface="Wingdings" charset="2"/>
              <a:buNone/>
            </a:pPr>
            <a:endParaRPr lang="en-GB" sz="2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electric Chicago Blues, had a more rough feel, and sometimes a faster tempo.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GB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For More On Muddy Waters See;</a:t>
            </a:r>
          </a:p>
          <a:p>
            <a:r>
              <a:rPr lang="en-GB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http://www.allaboutbluesmusic.com/muddy-waters/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After the increasing popularity of the Blues, British people started to buy American Blues-records.</a:t>
            </a:r>
          </a:p>
          <a:p>
            <a:pPr marL="0" indent="0">
              <a:buClr>
                <a:srgbClr val="000000"/>
              </a:buClr>
              <a:buSzPct val="45000"/>
              <a:buFont typeface="Wingdings" charset="2"/>
              <a:buNone/>
            </a:pPr>
            <a:endParaRPr lang="en-GB" sz="2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Many </a:t>
            </a:r>
            <a:r>
              <a:rPr lang="en-GB" sz="200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English </a:t>
            </a: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bands started to play Blues, and some of them went to America to record their own Blues </a:t>
            </a:r>
            <a:r>
              <a:rPr lang="en-GB" sz="200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Cds</a:t>
            </a: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</a:p>
          <a:p>
            <a:pPr marL="0" indent="0">
              <a:buClr>
                <a:srgbClr val="000000"/>
              </a:buClr>
              <a:buSzPct val="45000"/>
              <a:buFont typeface="Wingdings" charset="2"/>
              <a:buNone/>
            </a:pPr>
            <a:endParaRPr lang="en-GB" sz="2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Blues and the black music was sold more and more to white listeners, and it had a very large impact on the popular music in both America and Europe. 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 the 60s, many British Blues bands made an influence on American groups that mixed the blues with rock. (The Doors, Jefferson Airplane, </a:t>
            </a:r>
            <a:r>
              <a:rPr lang="en-GB" sz="200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Ry</a:t>
            </a: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n-GB" sz="200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Cooder</a:t>
            </a: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)</a:t>
            </a:r>
          </a:p>
          <a:p>
            <a:pPr marL="0" indent="0">
              <a:buClr>
                <a:srgbClr val="000000"/>
              </a:buClr>
              <a:buSzPct val="45000"/>
              <a:buFont typeface="Wingdings" charset="2"/>
              <a:buNone/>
            </a:pPr>
            <a:endParaRPr lang="en-GB" sz="2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 Texas, the Blues got its own sound in the 1970s (Texas Blues), also heavily influenced of the British blues-rock movement.</a:t>
            </a:r>
          </a:p>
          <a:p>
            <a:pPr marL="0" indent="0">
              <a:buClr>
                <a:srgbClr val="000000"/>
              </a:buClr>
              <a:buSzPct val="45000"/>
              <a:buFont typeface="Wingdings" charset="2"/>
              <a:buNone/>
            </a:pPr>
            <a:endParaRPr lang="en-GB" sz="2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 the 80s, outdoor Blues festivals started to be popular, some Blues bands made comeback and artists like Eric Clapton and John Lee Hooker released some important records.  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Blues made an enormous importance in the history of popular music, it influenced many movements and styles in the 20. century of music, and still is a large source of inspiration for the new and currently emerging music.</a:t>
            </a:r>
          </a:p>
          <a:p>
            <a:pPr marL="0" indent="0">
              <a:buClr>
                <a:srgbClr val="000000"/>
              </a:buClr>
              <a:buSzPct val="45000"/>
              <a:buFont typeface="Wingdings" charset="2"/>
              <a:buNone/>
            </a:pPr>
            <a:endParaRPr lang="en-GB" sz="2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Blues has been interpreted all over the world, mixed with different styles, and has flourished in many different forms.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GB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Full Video can be viewed at;</a:t>
            </a:r>
          </a:p>
          <a:p>
            <a:r>
              <a:rPr lang="en-GB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https://www.youtube.com/watch?v=D5Tpu0xLgn8</a:t>
            </a:r>
          </a:p>
          <a:p>
            <a:endParaRPr lang="en-GB" sz="20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en-GB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This video is subject to the Smithsonian Institution copyright and privacy policy (www.si.edu/copyright/). </a:t>
            </a:r>
          </a:p>
          <a:p>
            <a:endParaRPr lang="en-GB" sz="20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en-GB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And is used under the Fair Use Rule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African slaves started to use the instruments that their owners had on the farms.</a:t>
            </a:r>
          </a:p>
          <a:p>
            <a:pPr marL="0" indent="0">
              <a:buClr>
                <a:srgbClr val="000000"/>
              </a:buClr>
              <a:buSzPct val="45000"/>
              <a:buFont typeface="Wingdings" charset="2"/>
              <a:buNone/>
            </a:pPr>
            <a:endParaRPr lang="en-GB" sz="2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Guitars, Banjos, Harmonica and Violins, instruments the Africans did not have access to in Africa were used.</a:t>
            </a:r>
          </a:p>
          <a:p>
            <a:pPr marL="0" indent="0">
              <a:buClr>
                <a:srgbClr val="000000"/>
              </a:buClr>
              <a:buSzPct val="45000"/>
              <a:buFont typeface="Wingdings" charset="2"/>
              <a:buNone/>
            </a:pPr>
            <a:endParaRPr lang="en-GB" sz="2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American music of the time, a country-type music, and </a:t>
            </a:r>
            <a:r>
              <a:rPr lang="en-GB" sz="200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Christian </a:t>
            </a: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religious hymns, important influence on the slaves music.</a:t>
            </a:r>
          </a:p>
          <a:p>
            <a:pPr marL="0" indent="0">
              <a:buClr>
                <a:srgbClr val="000000"/>
              </a:buClr>
              <a:buSzPct val="45000"/>
              <a:buFont typeface="Wingdings" charset="2"/>
              <a:buNone/>
            </a:pPr>
            <a:endParaRPr lang="en-GB" sz="2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 the early 1900s, the Blues was began to take form like we know it today, and eventually performers started to appear.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first known Blues performers came from the Mississippi Delta, traveling around with a guitar, singing in the different communities.</a:t>
            </a:r>
          </a:p>
          <a:p>
            <a:pPr marL="0" indent="0">
              <a:buClr>
                <a:srgbClr val="000000"/>
              </a:buClr>
              <a:buSzPct val="45000"/>
              <a:buFont typeface="Wingdings" charset="2"/>
              <a:buNone/>
            </a:pPr>
            <a:endParaRPr lang="en-GB" sz="2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lyrics usually repeated much, and the music had a simple form, very few chords on the guitar, and a swinging and driving rhythm.</a:t>
            </a:r>
          </a:p>
          <a:p>
            <a:pPr marL="0" indent="0">
              <a:buClr>
                <a:srgbClr val="000000"/>
              </a:buClr>
              <a:buSzPct val="45000"/>
              <a:buFont typeface="Wingdings" charset="2"/>
              <a:buNone/>
            </a:pPr>
            <a:endParaRPr lang="en-GB" sz="2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They usually sang about love, freedom, and about sorrow, and the sad things in life. Feeling “blue”.</a:t>
            </a:r>
          </a:p>
          <a:p>
            <a:pPr marL="0" indent="0">
              <a:buClr>
                <a:srgbClr val="000000"/>
              </a:buClr>
              <a:buSzPct val="45000"/>
              <a:buFont typeface="Wingdings" charset="2"/>
              <a:buNone/>
            </a:pPr>
            <a:endParaRPr lang="en-GB" sz="2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This early type of Blues is called Country Blues, or Delta Blues.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Usually it was men who was performing the blues music in the Delta Blues period.</a:t>
            </a:r>
          </a:p>
          <a:p>
            <a:pPr marL="0" indent="0">
              <a:buClr>
                <a:srgbClr val="000000"/>
              </a:buClr>
              <a:buSzPct val="45000"/>
              <a:buFont typeface="Wingdings" charset="2"/>
              <a:buNone/>
            </a:pPr>
            <a:endParaRPr lang="en-GB" sz="2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guitar became the most important instrument of the blues.</a:t>
            </a:r>
          </a:p>
          <a:p>
            <a:pPr marL="0" indent="0">
              <a:buClr>
                <a:srgbClr val="000000"/>
              </a:buClr>
              <a:buSzPct val="45000"/>
              <a:buFont typeface="Wingdings" charset="2"/>
              <a:buNone/>
            </a:pPr>
            <a:endParaRPr lang="en-GB" sz="2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Sometimes the performers also played harmonica, and even used a glass bottleneck to make sliding sounds on the guitar.</a:t>
            </a:r>
          </a:p>
          <a:p>
            <a:pPr marL="0" indent="0">
              <a:buClr>
                <a:srgbClr val="000000"/>
              </a:buClr>
              <a:buSzPct val="45000"/>
              <a:buFont typeface="Wingdings" charset="2"/>
              <a:buNone/>
            </a:pPr>
            <a:endParaRPr lang="en-GB" sz="2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melodies was similar to the work-songs, and had something that we call “blue notes”.</a:t>
            </a:r>
          </a:p>
          <a:p>
            <a:pPr marL="0" indent="0">
              <a:buClr>
                <a:srgbClr val="000000"/>
              </a:buClr>
              <a:buSzPct val="45000"/>
              <a:buFont typeface="Wingdings" charset="2"/>
              <a:buNone/>
            </a:pPr>
            <a:endParaRPr lang="en-GB" sz="2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Blue notes creates tension in the melody, and can sometimes sound out of tune, or false.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GB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For more about Robert Johnson see;</a:t>
            </a:r>
          </a:p>
          <a:p>
            <a:endParaRPr lang="en-GB" sz="20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en-GB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http://www.allaboutbluesmusic.com/robert-johnson/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 the 1920s, Blues was starting to be popular in the cities.</a:t>
            </a: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n-GB" sz="2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Instead of only a man and a guitar, larger bands was formed, and they also played to a larger audience.</a:t>
            </a: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n-GB" sz="2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female Blues singer, Mamie Smith, was the first to record a blues song in 1920, and other female singers also became popular.</a:t>
            </a: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n-GB" sz="2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These recordings was </a:t>
            </a:r>
            <a:r>
              <a:rPr lang="en-GB" sz="200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labelled </a:t>
            </a: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“race music”, since the artists were black </a:t>
            </a:r>
            <a:r>
              <a:rPr lang="en-GB" sz="200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African Americans, </a:t>
            </a: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and distinguished from the white artists.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GB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For More On Mamie Smith See;</a:t>
            </a:r>
          </a:p>
          <a:p>
            <a:r>
              <a:rPr lang="en-GB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http://www.allaboutbluesmusic.com/mamie-smith/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music recorded by the African Americans, was </a:t>
            </a:r>
            <a:r>
              <a:rPr lang="en-GB" sz="200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labeled</a:t>
            </a: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“race music”, and mostly sold to, or bought by, black listeners.</a:t>
            </a:r>
          </a:p>
          <a:p>
            <a:pPr marL="0" indent="0">
              <a:buClr>
                <a:srgbClr val="000000"/>
              </a:buClr>
              <a:buSzPct val="45000"/>
              <a:buFont typeface="Wingdings" charset="2"/>
              <a:buNone/>
            </a:pPr>
            <a:endParaRPr lang="en-GB" sz="2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But, some of the most popular records was also bought by white listeners.</a:t>
            </a:r>
          </a:p>
          <a:p>
            <a:pPr marL="0" indent="0">
              <a:buClr>
                <a:srgbClr val="000000"/>
              </a:buClr>
              <a:buSzPct val="45000"/>
              <a:buFont typeface="Wingdings" charset="2"/>
              <a:buNone/>
            </a:pPr>
            <a:endParaRPr lang="en-GB" sz="2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black Blues singers had to perform at places that usually had a black, or a black and white mixed audience.</a:t>
            </a:r>
          </a:p>
          <a:p>
            <a:pPr marL="0" indent="0">
              <a:buClr>
                <a:srgbClr val="000000"/>
              </a:buClr>
              <a:buSzPct val="45000"/>
              <a:buFont typeface="Wingdings" charset="2"/>
              <a:buNone/>
            </a:pPr>
            <a:endParaRPr lang="en-GB" sz="2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They also was traveling around, as Vaudeville performers, and the payment and salaries was very low.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6" name="Picture 35"/>
          <p:cNvPicPr/>
          <p:nvPr/>
        </p:nvPicPr>
        <p:blipFill>
          <a:blip r:embed="rId2"/>
          <a:stretch/>
        </p:blipFill>
        <p:spPr>
          <a:xfrm>
            <a:off x="2291760" y="1768680"/>
            <a:ext cx="5495760" cy="4384440"/>
          </a:xfrm>
          <a:prstGeom prst="rect">
            <a:avLst/>
          </a:prstGeom>
          <a:ln>
            <a:noFill/>
          </a:ln>
        </p:spPr>
      </p:pic>
      <p:pic>
        <p:nvPicPr>
          <p:cNvPr id="37" name="Picture 36"/>
          <p:cNvPicPr/>
          <p:nvPr/>
        </p:nvPicPr>
        <p:blipFill>
          <a:blip r:embed="rId2"/>
          <a:stretch/>
        </p:blipFill>
        <p:spPr>
          <a:xfrm>
            <a:off x="2291760" y="1768680"/>
            <a:ext cx="5495760" cy="4384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5" name="Picture 74"/>
          <p:cNvPicPr/>
          <p:nvPr/>
        </p:nvPicPr>
        <p:blipFill>
          <a:blip r:embed="rId2"/>
          <a:stretch/>
        </p:blipFill>
        <p:spPr>
          <a:xfrm>
            <a:off x="2291760" y="1768680"/>
            <a:ext cx="5495760" cy="4384440"/>
          </a:xfrm>
          <a:prstGeom prst="rect">
            <a:avLst/>
          </a:prstGeom>
          <a:ln>
            <a:noFill/>
          </a:ln>
        </p:spPr>
      </p:pic>
      <p:pic>
        <p:nvPicPr>
          <p:cNvPr id="76" name="Picture 75"/>
          <p:cNvPicPr/>
          <p:nvPr/>
        </p:nvPicPr>
        <p:blipFill>
          <a:blip r:embed="rId2"/>
          <a:stretch/>
        </p:blipFill>
        <p:spPr>
          <a:xfrm>
            <a:off x="2291760" y="1768680"/>
            <a:ext cx="5495760" cy="4384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GB" sz="4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GB" sz="2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GB" sz="20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20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20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20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  <p:sp>
        <p:nvSpPr>
          <p:cNvPr id="2" name="CustomShape 3"/>
          <p:cNvSpPr/>
          <p:nvPr/>
        </p:nvSpPr>
        <p:spPr>
          <a:xfrm>
            <a:off x="270000" y="270000"/>
            <a:ext cx="9540000" cy="7020000"/>
          </a:xfrm>
          <a:prstGeom prst="rect">
            <a:avLst/>
          </a:prstGeom>
          <a:noFill/>
          <a:ln w="38160">
            <a:solidFill>
              <a:srgbClr val="EEEEE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CustomShape 4"/>
          <p:cNvSpPr/>
          <p:nvPr/>
        </p:nvSpPr>
        <p:spPr>
          <a:xfrm>
            <a:off x="414000" y="414000"/>
            <a:ext cx="9252000" cy="6732000"/>
          </a:xfrm>
          <a:prstGeom prst="rect">
            <a:avLst/>
          </a:prstGeom>
          <a:noFill/>
          <a:ln w="1908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GB" sz="4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  <p:sp>
        <p:nvSpPr>
          <p:cNvPr id="40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GB" sz="1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&lt;date/time&gt;</a:t>
            </a:r>
          </a:p>
        </p:txBody>
      </p:sp>
      <p:sp>
        <p:nvSpPr>
          <p:cNvPr id="41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tIns="0" rIns="0" bIns="0"/>
          <a:lstStyle/>
          <a:p>
            <a:pPr algn="ctr"/>
            <a:r>
              <a:rPr lang="en-GB" sz="1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&lt;footer&gt;</a:t>
            </a:r>
          </a:p>
        </p:txBody>
      </p:sp>
      <p:sp>
        <p:nvSpPr>
          <p:cNvPr id="42" name="PlaceHolder 5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fld id="{6F3849E9-18B6-4D61-A6A7-A52BD610C1E1}" type="slidenum">
              <a:rPr lang="en-GB" sz="1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en-GB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81"/>
          <p:cNvPicPr/>
          <p:nvPr/>
        </p:nvPicPr>
        <p:blipFill>
          <a:blip r:embed="rId2"/>
          <a:stretch/>
        </p:blipFill>
        <p:spPr>
          <a:xfrm>
            <a:off x="701280" y="1710360"/>
            <a:ext cx="8769600" cy="5400000"/>
          </a:xfrm>
          <a:prstGeom prst="rect">
            <a:avLst/>
          </a:prstGeom>
          <a:ln>
            <a:noFill/>
          </a:ln>
        </p:spPr>
      </p:pic>
      <p:sp>
        <p:nvSpPr>
          <p:cNvPr id="83" name="TextShape 1"/>
          <p:cNvSpPr txBox="1"/>
          <p:nvPr/>
        </p:nvSpPr>
        <p:spPr>
          <a:xfrm>
            <a:off x="504000" y="742320"/>
            <a:ext cx="9071640" cy="13903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GB" sz="5400" strike="noStrike" spc="-1" dirty="0">
                <a:solidFill>
                  <a:srgbClr val="FF420E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Black History Month
</a:t>
            </a:r>
            <a:r>
              <a:rPr lang="en-GB" sz="44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Music of Black Origin</a:t>
            </a:r>
          </a:p>
        </p:txBody>
      </p:sp>
      <p:sp>
        <p:nvSpPr>
          <p:cNvPr id="84" name="TextShape 2"/>
          <p:cNvSpPr txBox="1"/>
          <p:nvPr/>
        </p:nvSpPr>
        <p:spPr>
          <a:xfrm>
            <a:off x="4464360" y="2736000"/>
            <a:ext cx="4607640" cy="11026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How The Blues Dominated The World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Picture 107"/>
          <p:cNvPicPr/>
          <p:nvPr/>
        </p:nvPicPr>
        <p:blipFill>
          <a:blip r:embed="rId3"/>
          <a:stretch/>
        </p:blipFill>
        <p:spPr>
          <a:xfrm>
            <a:off x="4680272" y="3779836"/>
            <a:ext cx="4895368" cy="3347803"/>
          </a:xfrm>
          <a:prstGeom prst="rect">
            <a:avLst/>
          </a:prstGeom>
          <a:ln>
            <a:noFill/>
          </a:ln>
        </p:spPr>
      </p:pic>
      <p:sp>
        <p:nvSpPr>
          <p:cNvPr id="109" name="TextShape 1"/>
          <p:cNvSpPr txBox="1"/>
          <p:nvPr/>
        </p:nvSpPr>
        <p:spPr>
          <a:xfrm>
            <a:off x="504000" y="619560"/>
            <a:ext cx="9071640" cy="6253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GB" sz="44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Race Music</a:t>
            </a:r>
          </a:p>
        </p:txBody>
      </p:sp>
      <p:sp>
        <p:nvSpPr>
          <p:cNvPr id="110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“Race music”, distinguished from white artists.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Mostly sold to, or bought by black listeners.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Black or mixed audience</a:t>
            </a:r>
            <a:r>
              <a:rPr lang="en-GB" sz="32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Low payments and salaries.</a:t>
            </a:r>
            <a:endParaRPr lang="en-GB" sz="3200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Vaudeville.</a:t>
            </a:r>
            <a:endParaRPr lang="en-GB" sz="320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TextShape 3"/>
          <p:cNvSpPr txBox="1"/>
          <p:nvPr/>
        </p:nvSpPr>
        <p:spPr>
          <a:xfrm>
            <a:off x="432000" y="5075981"/>
            <a:ext cx="4167360" cy="1727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buClr>
                <a:srgbClr val="FFFFFF"/>
              </a:buClr>
              <a:buSzPct val="45000"/>
            </a:pPr>
            <a:r>
              <a:rPr lang="en-GB" sz="2600" i="1" strike="noStrike" spc="-1" dirty="0">
                <a:solidFill>
                  <a:srgbClr val="FF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Why do you think </a:t>
            </a:r>
            <a:endParaRPr lang="en-GB" sz="260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buClr>
                <a:srgbClr val="FFFFFF"/>
              </a:buClr>
              <a:buSzPct val="45000"/>
            </a:pPr>
            <a:r>
              <a:rPr lang="en-GB" sz="2600" i="1" strike="noStrike" spc="-1" dirty="0">
                <a:solidFill>
                  <a:srgbClr val="FF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label “race music”</a:t>
            </a:r>
            <a:endParaRPr lang="en-GB" sz="260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buClr>
                <a:srgbClr val="FFFFFF"/>
              </a:buClr>
              <a:buSzPct val="45000"/>
            </a:pPr>
            <a:r>
              <a:rPr lang="en-GB" sz="2600" i="1" strike="noStrike" spc="-1" dirty="0">
                <a:solidFill>
                  <a:srgbClr val="FF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was changed to “rhythm and blues”?</a:t>
            </a:r>
            <a:endParaRPr lang="en-GB" sz="260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Picture 111"/>
          <p:cNvPicPr/>
          <p:nvPr/>
        </p:nvPicPr>
        <p:blipFill>
          <a:blip r:embed="rId3"/>
          <a:stretch/>
        </p:blipFill>
        <p:spPr>
          <a:xfrm>
            <a:off x="4670280" y="3959640"/>
            <a:ext cx="4984560" cy="3168000"/>
          </a:xfrm>
          <a:prstGeom prst="rect">
            <a:avLst/>
          </a:prstGeom>
          <a:ln>
            <a:noFill/>
          </a:ln>
        </p:spPr>
      </p:pic>
      <p:sp>
        <p:nvSpPr>
          <p:cNvPr id="113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GB" sz="40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Electric Blues in Chicago</a:t>
            </a:r>
            <a:endParaRPr lang="en-GB" sz="44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4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1940s Chicago.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New instruments.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Electric guitar, electric organ, drums, electric bass and horns.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Rough feel, faster </a:t>
            </a:r>
            <a:r>
              <a:rPr lang="en-GB" sz="32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tempo</a:t>
            </a: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</a:p>
        </p:txBody>
      </p:sp>
      <p:sp>
        <p:nvSpPr>
          <p:cNvPr id="115" name="TextShape 3"/>
          <p:cNvSpPr txBox="1"/>
          <p:nvPr/>
        </p:nvSpPr>
        <p:spPr>
          <a:xfrm>
            <a:off x="431640" y="5184000"/>
            <a:ext cx="4238640" cy="19353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buClr>
                <a:srgbClr val="FFFFFF"/>
              </a:buClr>
              <a:buSzPct val="45000"/>
            </a:pPr>
            <a:r>
              <a:rPr lang="en-GB" sz="2600" i="1" strike="noStrike" spc="-1" dirty="0">
                <a:solidFill>
                  <a:srgbClr val="FF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arrival of electric </a:t>
            </a:r>
            <a:endParaRPr lang="en-GB" sz="180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buClr>
                <a:srgbClr val="FFFFFF"/>
              </a:buClr>
              <a:buSzPct val="45000"/>
            </a:pPr>
            <a:r>
              <a:rPr lang="en-GB" sz="2600" i="1" strike="noStrike" spc="-1" dirty="0">
                <a:solidFill>
                  <a:srgbClr val="FF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instruments on the market</a:t>
            </a:r>
            <a:endParaRPr lang="en-GB" sz="180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buClr>
                <a:srgbClr val="FFFFFF"/>
              </a:buClr>
              <a:buSzPct val="45000"/>
            </a:pPr>
            <a:r>
              <a:rPr lang="en-GB" sz="2600" i="1" strike="noStrike" spc="-1" dirty="0">
                <a:solidFill>
                  <a:srgbClr val="FF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made an important change</a:t>
            </a:r>
            <a:endParaRPr lang="en-GB" sz="180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buClr>
                <a:srgbClr val="FFFFFF"/>
              </a:buClr>
              <a:buSzPct val="45000"/>
            </a:pPr>
            <a:r>
              <a:rPr lang="en-GB" sz="2600" i="1" strike="noStrike" spc="-1" dirty="0">
                <a:solidFill>
                  <a:srgbClr val="FF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 the music history, why? </a:t>
            </a:r>
            <a:endParaRPr lang="en-GB" sz="180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GB" sz="4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Muddy Waters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Picture 116"/>
          <p:cNvPicPr/>
          <p:nvPr/>
        </p:nvPicPr>
        <p:blipFill>
          <a:blip r:embed="rId3"/>
          <a:stretch/>
        </p:blipFill>
        <p:spPr>
          <a:xfrm>
            <a:off x="4730400" y="3565800"/>
            <a:ext cx="4845240" cy="3580920"/>
          </a:xfrm>
          <a:prstGeom prst="rect">
            <a:avLst/>
          </a:prstGeom>
          <a:ln>
            <a:noFill/>
          </a:ln>
        </p:spPr>
      </p:pic>
      <p:sp>
        <p:nvSpPr>
          <p:cNvPr id="118" name="TextShape 1"/>
          <p:cNvSpPr txBox="1"/>
          <p:nvPr/>
        </p:nvSpPr>
        <p:spPr>
          <a:xfrm>
            <a:off x="504000" y="619560"/>
            <a:ext cx="9071640" cy="6253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GB" sz="4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British Blues Boom</a:t>
            </a:r>
          </a:p>
        </p:txBody>
      </p:sp>
      <p:sp>
        <p:nvSpPr>
          <p:cNvPr id="119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British people buy American Blues-records.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English bands playing Blues.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Black music was sold to white listeners. </a:t>
            </a:r>
            <a:endParaRPr lang="en-GB" sz="3200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Impact </a:t>
            </a: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on the </a:t>
            </a:r>
            <a:r>
              <a:rPr lang="en-GB" sz="32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popular music </a:t>
            </a: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 America </a:t>
            </a:r>
            <a:r>
              <a:rPr lang="en-GB" sz="32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and Europe</a:t>
            </a: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</a:p>
        </p:txBody>
      </p:sp>
      <p:sp>
        <p:nvSpPr>
          <p:cNvPr id="120" name="TextShape 3"/>
          <p:cNvSpPr txBox="1"/>
          <p:nvPr/>
        </p:nvSpPr>
        <p:spPr>
          <a:xfrm>
            <a:off x="792000" y="5328000"/>
            <a:ext cx="3672000" cy="14497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buClr>
                <a:srgbClr val="FFFFFF"/>
              </a:buClr>
              <a:buSzPct val="45000"/>
            </a:pPr>
            <a:r>
              <a:rPr lang="en-GB" sz="2400" i="1" strike="noStrike" spc="-1" dirty="0">
                <a:solidFill>
                  <a:srgbClr val="FF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What kind of impact do you think</a:t>
            </a:r>
            <a:endParaRPr lang="en-GB" sz="180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buClr>
                <a:srgbClr val="FFFFFF"/>
              </a:buClr>
              <a:buSzPct val="45000"/>
            </a:pPr>
            <a:r>
              <a:rPr lang="en-GB" sz="2400" i="1" strike="noStrike" spc="-1" dirty="0">
                <a:solidFill>
                  <a:srgbClr val="FF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Blues had on the pop music?</a:t>
            </a:r>
            <a:endParaRPr lang="en-GB" sz="180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Picture 120"/>
          <p:cNvPicPr/>
          <p:nvPr/>
        </p:nvPicPr>
        <p:blipFill>
          <a:blip r:embed="rId3"/>
          <a:stretch/>
        </p:blipFill>
        <p:spPr>
          <a:xfrm>
            <a:off x="4902840" y="3959640"/>
            <a:ext cx="4666680" cy="3015360"/>
          </a:xfrm>
          <a:prstGeom prst="rect">
            <a:avLst/>
          </a:prstGeom>
          <a:ln>
            <a:noFill/>
          </a:ln>
        </p:spPr>
      </p:pic>
      <p:sp>
        <p:nvSpPr>
          <p:cNvPr id="122" name="TextShape 1"/>
          <p:cNvSpPr txBox="1"/>
          <p:nvPr/>
        </p:nvSpPr>
        <p:spPr>
          <a:xfrm>
            <a:off x="504000" y="619560"/>
            <a:ext cx="9071640" cy="6253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GB" sz="4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Blues in the Later Years </a:t>
            </a:r>
          </a:p>
        </p:txBody>
      </p:sp>
      <p:sp>
        <p:nvSpPr>
          <p:cNvPr id="123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1960s, British blues bands.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Influence on American bands.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Mixed the blues with rock. 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Doors, Jefferson Airplane, </a:t>
            </a:r>
            <a:r>
              <a:rPr lang="en-GB" sz="320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Ry</a:t>
            </a: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n-GB" sz="320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Cooder</a:t>
            </a: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1970s Texas Blues.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1980s, Blues festivals, </a:t>
            </a:r>
            <a:r>
              <a:rPr lang="en-GB" sz="32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                              Blues </a:t>
            </a: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comeback.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Shape 1"/>
          <p:cNvSpPr txBox="1"/>
          <p:nvPr/>
        </p:nvSpPr>
        <p:spPr>
          <a:xfrm>
            <a:off x="504000" y="619560"/>
            <a:ext cx="9071640" cy="6253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GB" sz="4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Impact of Blues</a:t>
            </a:r>
          </a:p>
        </p:txBody>
      </p:sp>
      <p:sp>
        <p:nvSpPr>
          <p:cNvPr id="125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An enormous importance in the history of popular music.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Blues influenced many movements and styles.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 large source of inspiration.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Interpreted all over the world, mixed with different styles, flourished in different forms.</a:t>
            </a:r>
          </a:p>
        </p:txBody>
      </p:sp>
      <p:pic>
        <p:nvPicPr>
          <p:cNvPr id="126" name="Picture 125"/>
          <p:cNvPicPr/>
          <p:nvPr/>
        </p:nvPicPr>
        <p:blipFill>
          <a:blip r:embed="rId3"/>
          <a:stretch/>
        </p:blipFill>
        <p:spPr>
          <a:xfrm>
            <a:off x="460080" y="5040000"/>
            <a:ext cx="2923920" cy="2026080"/>
          </a:xfrm>
          <a:prstGeom prst="rect">
            <a:avLst/>
          </a:prstGeom>
          <a:ln>
            <a:noFill/>
          </a:ln>
        </p:spPr>
      </p:pic>
      <p:pic>
        <p:nvPicPr>
          <p:cNvPr id="127" name="Picture 126"/>
          <p:cNvPicPr/>
          <p:nvPr/>
        </p:nvPicPr>
        <p:blipFill>
          <a:blip r:embed="rId4"/>
          <a:stretch/>
        </p:blipFill>
        <p:spPr>
          <a:xfrm>
            <a:off x="3762360" y="5040000"/>
            <a:ext cx="2555640" cy="2076840"/>
          </a:xfrm>
          <a:prstGeom prst="rect">
            <a:avLst/>
          </a:prstGeom>
          <a:ln>
            <a:noFill/>
          </a:ln>
        </p:spPr>
      </p:pic>
      <p:pic>
        <p:nvPicPr>
          <p:cNvPr id="128" name="Picture 127"/>
          <p:cNvPicPr/>
          <p:nvPr/>
        </p:nvPicPr>
        <p:blipFill>
          <a:blip r:embed="rId5"/>
          <a:stretch/>
        </p:blipFill>
        <p:spPr>
          <a:xfrm>
            <a:off x="6186600" y="5005800"/>
            <a:ext cx="3389400" cy="2122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Shape 1"/>
          <p:cNvSpPr txBox="1"/>
          <p:nvPr/>
        </p:nvSpPr>
        <p:spPr>
          <a:xfrm>
            <a:off x="504000" y="619560"/>
            <a:ext cx="9071640" cy="6253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GB" sz="4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Blues Today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icture 84"/>
          <p:cNvPicPr/>
          <p:nvPr/>
        </p:nvPicPr>
        <p:blipFill>
          <a:blip r:embed="rId3"/>
          <a:stretch/>
        </p:blipFill>
        <p:spPr>
          <a:xfrm>
            <a:off x="5176080" y="3456000"/>
            <a:ext cx="4328280" cy="3528000"/>
          </a:xfrm>
          <a:prstGeom prst="rect">
            <a:avLst/>
          </a:prstGeom>
          <a:ln>
            <a:noFill/>
          </a:ln>
        </p:spPr>
      </p:pic>
      <p:sp>
        <p:nvSpPr>
          <p:cNvPr id="86" name="TextShape 1"/>
          <p:cNvSpPr txBox="1"/>
          <p:nvPr/>
        </p:nvSpPr>
        <p:spPr>
          <a:xfrm>
            <a:off x="504000" y="619560"/>
            <a:ext cx="9071640" cy="6253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GB" sz="4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Beginning of Blues</a:t>
            </a:r>
          </a:p>
        </p:txBody>
      </p:sp>
      <p:sp>
        <p:nvSpPr>
          <p:cNvPr id="87" name="TextShape 2"/>
          <p:cNvSpPr txBox="1"/>
          <p:nvPr/>
        </p:nvSpPr>
        <p:spPr>
          <a:xfrm>
            <a:off x="504000" y="1769040"/>
            <a:ext cx="9071640" cy="273087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1500s, African slaves, plantations.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African music traditions.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“work-songs”, “field hollers”, “shouts”. 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Singing and dancing </a:t>
            </a:r>
            <a:r>
              <a:rPr lang="en-GB" sz="32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while</a:t>
            </a:r>
            <a:r>
              <a:rPr lang="en-GB" sz="3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n-GB" sz="32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working.</a:t>
            </a:r>
            <a:endParaRPr lang="en-GB" sz="32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TextShape 3"/>
          <p:cNvSpPr txBox="1"/>
          <p:nvPr/>
        </p:nvSpPr>
        <p:spPr>
          <a:xfrm>
            <a:off x="792000" y="5040000"/>
            <a:ext cx="3531240" cy="1584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en-GB" sz="2800" i="1" strike="noStrike" spc="-1" dirty="0">
                <a:solidFill>
                  <a:srgbClr val="FF3333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Did the Africans have their own type of music?</a:t>
            </a:r>
            <a:endParaRPr lang="en-GB" sz="180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504000" y="619560"/>
            <a:ext cx="9071640" cy="6253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GB" sz="4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African “Work Song”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89"/>
          <p:cNvPicPr/>
          <p:nvPr/>
        </p:nvPicPr>
        <p:blipFill>
          <a:blip r:embed="rId3"/>
          <a:stretch/>
        </p:blipFill>
        <p:spPr>
          <a:xfrm>
            <a:off x="5256000" y="4255200"/>
            <a:ext cx="4319640" cy="2872440"/>
          </a:xfrm>
          <a:prstGeom prst="rect">
            <a:avLst/>
          </a:prstGeom>
          <a:ln>
            <a:noFill/>
          </a:ln>
        </p:spPr>
      </p:pic>
      <p:pic>
        <p:nvPicPr>
          <p:cNvPr id="91" name="Picture 90"/>
          <p:cNvPicPr/>
          <p:nvPr/>
        </p:nvPicPr>
        <p:blipFill>
          <a:blip r:embed="rId4"/>
          <a:stretch/>
        </p:blipFill>
        <p:spPr>
          <a:xfrm>
            <a:off x="504000" y="4201920"/>
            <a:ext cx="4320000" cy="2872800"/>
          </a:xfrm>
          <a:prstGeom prst="rect">
            <a:avLst/>
          </a:prstGeom>
          <a:ln>
            <a:noFill/>
          </a:ln>
        </p:spPr>
      </p:pic>
      <p:sp>
        <p:nvSpPr>
          <p:cNvPr id="92" name="TextShape 1"/>
          <p:cNvSpPr txBox="1"/>
          <p:nvPr/>
        </p:nvSpPr>
        <p:spPr>
          <a:xfrm>
            <a:off x="504000" y="43200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GB" sz="44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African music melded together with the American country music.</a:t>
            </a:r>
          </a:p>
        </p:txBody>
      </p:sp>
      <p:sp>
        <p:nvSpPr>
          <p:cNvPr id="93" name="TextShape 2"/>
          <p:cNvSpPr txBox="1"/>
          <p:nvPr/>
        </p:nvSpPr>
        <p:spPr>
          <a:xfrm>
            <a:off x="431800" y="1769040"/>
            <a:ext cx="9071640" cy="229882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American instruments.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Guitars, Banjos, Harmonica and Violins.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Country music, Christian religious hymns.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Early 1900s, Blues form developed.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Shape 2"/>
          <p:cNvSpPr txBox="1"/>
          <p:nvPr/>
        </p:nvSpPr>
        <p:spPr>
          <a:xfrm>
            <a:off x="504000" y="1769040"/>
            <a:ext cx="9071640" cy="345095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first Blues performers.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Repeating lyrics. 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Simple form, few guitar chords. 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Swinging and driving rhythm.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Love, freedom, sorrow, “blue</a:t>
            </a:r>
            <a:r>
              <a:rPr lang="en-GB" sz="32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”.</a:t>
            </a:r>
            <a:endParaRPr lang="en-GB" sz="320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Country Blues, Delta Blues</a:t>
            </a:r>
            <a:r>
              <a:rPr lang="en-GB" sz="32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</a:p>
        </p:txBody>
      </p:sp>
      <p:pic>
        <p:nvPicPr>
          <p:cNvPr id="94" name="Picture 93"/>
          <p:cNvPicPr/>
          <p:nvPr/>
        </p:nvPicPr>
        <p:blipFill>
          <a:blip r:embed="rId3"/>
          <a:stretch/>
        </p:blipFill>
        <p:spPr>
          <a:xfrm>
            <a:off x="6485400" y="2555701"/>
            <a:ext cx="3106800" cy="4391640"/>
          </a:xfrm>
          <a:prstGeom prst="rect">
            <a:avLst/>
          </a:prstGeom>
          <a:ln>
            <a:noFill/>
          </a:ln>
        </p:spPr>
      </p:pic>
      <p:sp>
        <p:nvSpPr>
          <p:cNvPr id="95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GB" sz="44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Mississippi Delta in the Early 1900s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91840" y="5724053"/>
            <a:ext cx="531818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i="1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 pitchFamily="34" charset="0"/>
                <a:cs typeface="Arial" pitchFamily="34" charset="0"/>
              </a:rPr>
              <a:t>Who is the person in this photo?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Picture 97"/>
          <p:cNvPicPr/>
          <p:nvPr/>
        </p:nvPicPr>
        <p:blipFill>
          <a:blip r:embed="rId3"/>
          <a:stretch/>
        </p:blipFill>
        <p:spPr>
          <a:xfrm>
            <a:off x="5184000" y="4320000"/>
            <a:ext cx="4320000" cy="2807280"/>
          </a:xfrm>
          <a:prstGeom prst="rect">
            <a:avLst/>
          </a:prstGeom>
          <a:ln>
            <a:noFill/>
          </a:ln>
        </p:spPr>
      </p:pic>
      <p:sp>
        <p:nvSpPr>
          <p:cNvPr id="99" name="TextShape 1"/>
          <p:cNvSpPr txBox="1"/>
          <p:nvPr/>
        </p:nvSpPr>
        <p:spPr>
          <a:xfrm>
            <a:off x="504000" y="619200"/>
            <a:ext cx="9071640" cy="6253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GB" sz="44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Men, Guitars, and “Blue Notes”</a:t>
            </a:r>
          </a:p>
        </p:txBody>
      </p:sp>
      <p:sp>
        <p:nvSpPr>
          <p:cNvPr id="100" name="TextShape 2"/>
          <p:cNvSpPr txBox="1"/>
          <p:nvPr/>
        </p:nvSpPr>
        <p:spPr>
          <a:xfrm>
            <a:off x="432360" y="1769040"/>
            <a:ext cx="9071640" cy="287489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Mostly men performed the Delta Blues.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Guitar, the most important blues-instrument.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Harmonica, glass bottleneck slide.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Melodies similar to work-songs, “blue notes”.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Tension, slightly out of tune</a:t>
            </a:r>
            <a:r>
              <a:rPr lang="en-GB" sz="32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endParaRPr lang="en-GB" sz="32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00">
              <a:buClr>
                <a:srgbClr val="FFFFFF"/>
              </a:buClr>
              <a:buSzPct val="45000"/>
            </a:pPr>
            <a:endParaRPr lang="en-GB" sz="320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7824" y="5147989"/>
            <a:ext cx="41764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i="1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 pitchFamily="34" charset="0"/>
                <a:cs typeface="Arial" pitchFamily="34" charset="0"/>
              </a:rPr>
              <a:t>Can anyone guess what the term “blue note” might mean?</a:t>
            </a:r>
          </a:p>
          <a:p>
            <a:pPr algn="ctr"/>
            <a:endParaRPr lang="en-GB" sz="28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504000" y="619560"/>
            <a:ext cx="9071640" cy="6253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GB" sz="4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Robert Johnson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102"/>
          <p:cNvPicPr/>
          <p:nvPr/>
        </p:nvPicPr>
        <p:blipFill>
          <a:blip r:embed="rId3"/>
          <a:stretch/>
        </p:blipFill>
        <p:spPr>
          <a:xfrm>
            <a:off x="5616376" y="3779836"/>
            <a:ext cx="3975824" cy="3276163"/>
          </a:xfrm>
          <a:prstGeom prst="rect">
            <a:avLst/>
          </a:prstGeom>
          <a:ln>
            <a:noFill/>
          </a:ln>
        </p:spPr>
      </p:pic>
      <p:sp>
        <p:nvSpPr>
          <p:cNvPr id="104" name="TextShape 1"/>
          <p:cNvSpPr txBox="1"/>
          <p:nvPr/>
        </p:nvSpPr>
        <p:spPr>
          <a:xfrm>
            <a:off x="504000" y="619560"/>
            <a:ext cx="9071640" cy="6253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GB" sz="44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Urban Blues, Female Singers.</a:t>
            </a:r>
          </a:p>
        </p:txBody>
      </p:sp>
      <p:sp>
        <p:nvSpPr>
          <p:cNvPr id="105" name="TextShape 2"/>
          <p:cNvSpPr txBox="1"/>
          <p:nvPr/>
        </p:nvSpPr>
        <p:spPr>
          <a:xfrm>
            <a:off x="504000" y="1769040"/>
            <a:ext cx="9071640" cy="229882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1920s, Blues in the cities.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Blues bands, larger audience.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Female singers.</a:t>
            </a:r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GB" sz="320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The first </a:t>
            </a:r>
            <a:r>
              <a:rPr lang="en-GB" sz="32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Afro American blues </a:t>
            </a:r>
            <a:r>
              <a:rPr lang="en-GB" sz="32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record.</a:t>
            </a:r>
          </a:p>
          <a:p>
            <a:pPr marL="108000">
              <a:buClr>
                <a:srgbClr val="FFFFFF"/>
              </a:buClr>
              <a:buSzPct val="45000"/>
            </a:pPr>
            <a:endParaRPr lang="en-GB" sz="3200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00">
              <a:buClr>
                <a:srgbClr val="FFFFFF"/>
              </a:buClr>
              <a:buSzPct val="45000"/>
            </a:pPr>
            <a:endParaRPr lang="en-GB" sz="32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00">
              <a:buClr>
                <a:srgbClr val="FFFFFF"/>
              </a:buClr>
              <a:buSzPct val="45000"/>
            </a:pPr>
            <a:endParaRPr lang="en-GB" sz="28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2800">
              <a:buClr>
                <a:srgbClr val="FFFFFF"/>
              </a:buClr>
              <a:buSzPct val="75000"/>
            </a:pPr>
            <a:endParaRPr lang="en-GB" sz="2800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2800">
              <a:buClr>
                <a:srgbClr val="FFFFFF"/>
              </a:buClr>
              <a:buSzPct val="75000"/>
            </a:pPr>
            <a:endParaRPr lang="en-GB" sz="28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buClr>
                <a:srgbClr val="FFFFFF"/>
              </a:buClr>
              <a:buSzPct val="45000"/>
            </a:pPr>
            <a:endParaRPr lang="en-GB" sz="2800" i="1" spc="-1" dirty="0">
              <a:solidFill>
                <a:srgbClr val="FF3333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buClr>
                <a:srgbClr val="FFFFFF"/>
              </a:buClr>
              <a:buSzPct val="45000"/>
            </a:pPr>
            <a:endParaRPr lang="en-GB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marL="82800">
              <a:buClr>
                <a:srgbClr val="FFFFFF"/>
              </a:buClr>
              <a:buSzPct val="75000"/>
            </a:pPr>
            <a:endParaRPr lang="en-GB" sz="2800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9832" y="5292005"/>
            <a:ext cx="41044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But why was Mamie Smith so Important?</a:t>
            </a:r>
            <a:endParaRPr lang="en-GB" sz="28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Shape 1"/>
          <p:cNvSpPr txBox="1"/>
          <p:nvPr/>
        </p:nvSpPr>
        <p:spPr>
          <a:xfrm>
            <a:off x="504000" y="619560"/>
            <a:ext cx="9071640" cy="6253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GB" sz="4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Mamie Smith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1367</Words>
  <Application>Microsoft Office PowerPoint</Application>
  <PresentationFormat>Custom</PresentationFormat>
  <Paragraphs>159</Paragraphs>
  <Slides>16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 Gray</dc:creator>
  <cp:lastModifiedBy>Lauren Gray</cp:lastModifiedBy>
  <cp:revision>11</cp:revision>
  <dcterms:modified xsi:type="dcterms:W3CDTF">2016-06-22T14:26:28Z</dcterms:modified>
</cp:coreProperties>
</file>

<file path=docProps/core0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2016-06-20T14:31:09Z</dcterms:created>
  <dc:language>en-GB</dc:language>
  <dcterms:modified xsi:type="dcterms:W3CDTF">2016-06-20T16:04:10Z</dcterms:modified>
  <cp:revision>3</cp:revision>
</cp:coreProperties>
</file>